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0" r:id="rId1"/>
  </p:sldMasterIdLst>
  <p:sldIdLst>
    <p:sldId id="256" r:id="rId2"/>
    <p:sldId id="257" r:id="rId3"/>
    <p:sldId id="258" r:id="rId4"/>
    <p:sldId id="259" r:id="rId5"/>
    <p:sldId id="268" r:id="rId6"/>
    <p:sldId id="269" r:id="rId7"/>
    <p:sldId id="260" r:id="rId8"/>
    <p:sldId id="261" r:id="rId9"/>
    <p:sldId id="262" r:id="rId10"/>
    <p:sldId id="263" r:id="rId11"/>
    <p:sldId id="264" r:id="rId12"/>
    <p:sldId id="266" r:id="rId13"/>
    <p:sldId id="26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60"/>
    <p:restoredTop sz="96405"/>
  </p:normalViewPr>
  <p:slideViewPr>
    <p:cSldViewPr snapToGrid="0">
      <p:cViewPr varScale="1">
        <p:scale>
          <a:sx n="137" d="100"/>
          <a:sy n="137" d="100"/>
        </p:scale>
        <p:origin x="216" y="4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GB"/>
              <a:t>Click to edit Master title style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rIns="45720"/>
          <a:lstStyle/>
          <a:p>
            <a:fld id="{D57F1E4F-1CFF-5643-939E-217C01CDF565}" type="slidenum">
              <a:rPr lang="en-US" smtClean="0"/>
              <a:pPr/>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2004680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5/14/23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1685533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GB"/>
              <a:t>Click to edit Master title style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14250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2659441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GB"/>
              <a:t>Click to edit Master title style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34083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GB"/>
              <a:t>Click to edit Master title style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5/14/23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2115495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GB"/>
              <a:t>Click to edit Master title style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5/14/23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64972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5/14/23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981694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B61BEF0D-F0BB-DE4B-95CE-6DB70DBA9567}" type="datetimeFigureOut">
              <a:rPr lang="en-US" smtClean="0"/>
              <a:pPr/>
              <a:t>5/14/23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59897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GB"/>
              <a:t>Click to edit Master title style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5/14/23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2921503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GB"/>
              <a:t>Click to edit Master title style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5/14/23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92173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B61BEF0D-F0BB-DE4B-95CE-6DB70DBA9567}" type="datetimeFigureOut">
              <a:rPr lang="en-US" smtClean="0"/>
              <a:pPr/>
              <a:t>5/14/23</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D57F1E4F-1CFF-5643-939E-217C01CDF565}" type="slidenum">
              <a:rPr lang="en-US" smtClean="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85807510"/>
      </p:ext>
    </p:extLst>
  </p:cSld>
  <p:clrMap bg1="dk1" tx1="lt1" bg2="dk2" tx2="lt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hyperlink" Target="http://www.mihwa.org/Tournament" TargetMode="Externa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hyperlink" Target="http://www.mihwa.org/" TargetMode="Externa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2FE37-4270-2BF2-ADAE-4A20A6DA9548}"/>
              </a:ext>
            </a:extLst>
          </p:cNvPr>
          <p:cNvSpPr>
            <a:spLocks noGrp="1"/>
          </p:cNvSpPr>
          <p:nvPr>
            <p:ph type="ctrTitle"/>
          </p:nvPr>
        </p:nvSpPr>
        <p:spPr>
          <a:xfrm>
            <a:off x="482600" y="2404534"/>
            <a:ext cx="9313333" cy="1646302"/>
          </a:xfrm>
          <a:ln w="57150">
            <a:solidFill>
              <a:schemeClr val="tx1"/>
            </a:solidFill>
          </a:ln>
        </p:spPr>
        <p:txBody>
          <a:bodyPr>
            <a:normAutofit fontScale="90000"/>
          </a:bodyPr>
          <a:lstStyle/>
          <a:p>
            <a:r>
              <a:rPr lang="en-GB" dirty="0">
                <a:solidFill>
                  <a:srgbClr val="C00000"/>
                </a:solidFill>
              </a:rPr>
              <a:t>Masters, Veterans, Legends World Cup</a:t>
            </a:r>
          </a:p>
        </p:txBody>
      </p:sp>
      <p:sp>
        <p:nvSpPr>
          <p:cNvPr id="3" name="Subtitle 2">
            <a:extLst>
              <a:ext uri="{FF2B5EF4-FFF2-40B4-BE49-F238E27FC236}">
                <a16:creationId xmlns:a16="http://schemas.microsoft.com/office/drawing/2014/main" id="{1E680F3B-50DA-DD28-D491-3CEBA935EBAD}"/>
              </a:ext>
            </a:extLst>
          </p:cNvPr>
          <p:cNvSpPr>
            <a:spLocks noGrp="1"/>
          </p:cNvSpPr>
          <p:nvPr>
            <p:ph type="subTitle" idx="1"/>
          </p:nvPr>
        </p:nvSpPr>
        <p:spPr>
          <a:xfrm>
            <a:off x="2639927" y="4338218"/>
            <a:ext cx="5357600" cy="1160213"/>
          </a:xfrm>
        </p:spPr>
        <p:txBody>
          <a:bodyPr>
            <a:normAutofit fontScale="77500" lnSpcReduction="20000"/>
          </a:bodyPr>
          <a:lstStyle/>
          <a:p>
            <a:r>
              <a:rPr lang="en-GB" sz="2800" i="1" dirty="0">
                <a:solidFill>
                  <a:schemeClr val="tx1"/>
                </a:solidFill>
              </a:rPr>
              <a:t>Masters Inline Hockey World Association:</a:t>
            </a:r>
          </a:p>
          <a:p>
            <a:r>
              <a:rPr lang="en-GB" sz="2800" i="1" dirty="0" err="1">
                <a:solidFill>
                  <a:schemeClr val="tx1"/>
                </a:solidFill>
              </a:rPr>
              <a:t>Intercable</a:t>
            </a:r>
            <a:r>
              <a:rPr lang="en-GB" sz="2800" i="1" dirty="0">
                <a:solidFill>
                  <a:schemeClr val="tx1"/>
                </a:solidFill>
              </a:rPr>
              <a:t> Arena, </a:t>
            </a:r>
            <a:r>
              <a:rPr lang="en-GB" sz="2800" i="1" dirty="0" err="1">
                <a:solidFill>
                  <a:schemeClr val="tx1"/>
                </a:solidFill>
              </a:rPr>
              <a:t>Brunico</a:t>
            </a:r>
            <a:r>
              <a:rPr lang="en-GB" sz="2800" i="1" dirty="0">
                <a:solidFill>
                  <a:schemeClr val="tx1"/>
                </a:solidFill>
              </a:rPr>
              <a:t> / </a:t>
            </a:r>
            <a:r>
              <a:rPr lang="en-GB" sz="2800" i="1" dirty="0" err="1">
                <a:solidFill>
                  <a:schemeClr val="tx1"/>
                </a:solidFill>
              </a:rPr>
              <a:t>Bruneck</a:t>
            </a:r>
            <a:r>
              <a:rPr lang="en-GB" sz="2800" i="1" dirty="0">
                <a:solidFill>
                  <a:schemeClr val="tx1"/>
                </a:solidFill>
              </a:rPr>
              <a:t> 2023</a:t>
            </a:r>
          </a:p>
        </p:txBody>
      </p:sp>
      <p:sp>
        <p:nvSpPr>
          <p:cNvPr id="4" name="Title 1">
            <a:extLst>
              <a:ext uri="{FF2B5EF4-FFF2-40B4-BE49-F238E27FC236}">
                <a16:creationId xmlns:a16="http://schemas.microsoft.com/office/drawing/2014/main" id="{24BE2E06-D66A-B8CD-A483-8F4C5BD1763E}"/>
              </a:ext>
            </a:extLst>
          </p:cNvPr>
          <p:cNvSpPr txBox="1">
            <a:spLocks/>
          </p:cNvSpPr>
          <p:nvPr/>
        </p:nvSpPr>
        <p:spPr>
          <a:xfrm>
            <a:off x="1507068" y="697213"/>
            <a:ext cx="7050524" cy="1013055"/>
          </a:xfrm>
          <a:prstGeom prst="rect">
            <a:avLst/>
          </a:prstGeom>
          <a:ln w="57150">
            <a:solidFill>
              <a:schemeClr val="tx1"/>
            </a:solidFill>
          </a:ln>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GB" dirty="0">
                <a:solidFill>
                  <a:srgbClr val="C00000"/>
                </a:solidFill>
              </a:rPr>
              <a:t>MIHWA</a:t>
            </a:r>
          </a:p>
        </p:txBody>
      </p:sp>
    </p:spTree>
    <p:extLst>
      <p:ext uri="{BB962C8B-B14F-4D97-AF65-F5344CB8AC3E}">
        <p14:creationId xmlns:p14="http://schemas.microsoft.com/office/powerpoint/2010/main" val="2581118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A7FC7-7319-9381-AF49-6A7DC2FE96BF}"/>
              </a:ext>
            </a:extLst>
          </p:cNvPr>
          <p:cNvSpPr>
            <a:spLocks noGrp="1"/>
          </p:cNvSpPr>
          <p:nvPr>
            <p:ph type="title"/>
          </p:nvPr>
        </p:nvSpPr>
        <p:spPr>
          <a:xfrm>
            <a:off x="448734" y="494950"/>
            <a:ext cx="4079724" cy="1124125"/>
          </a:xfrm>
        </p:spPr>
        <p:txBody>
          <a:bodyPr vert="horz" lIns="91440" tIns="45720" rIns="91440" bIns="45720" rtlCol="0" anchor="t">
            <a:normAutofit fontScale="90000"/>
          </a:bodyPr>
          <a:lstStyle/>
          <a:p>
            <a:pPr>
              <a:lnSpc>
                <a:spcPct val="90000"/>
              </a:lnSpc>
            </a:pPr>
            <a:r>
              <a:rPr lang="en-US" sz="2800" dirty="0"/>
              <a:t>Logistics, Meals, Transport, </a:t>
            </a:r>
            <a:r>
              <a:rPr lang="en-US" sz="2800" dirty="0" err="1"/>
              <a:t>Accomodation</a:t>
            </a:r>
            <a:endParaRPr lang="en-US" sz="2800" dirty="0"/>
          </a:p>
        </p:txBody>
      </p:sp>
      <p:sp>
        <p:nvSpPr>
          <p:cNvPr id="4" name="Text Placeholder 3">
            <a:extLst>
              <a:ext uri="{FF2B5EF4-FFF2-40B4-BE49-F238E27FC236}">
                <a16:creationId xmlns:a16="http://schemas.microsoft.com/office/drawing/2014/main" id="{E6AC77DA-D034-8263-56EA-A8FD1AC10AC5}"/>
              </a:ext>
            </a:extLst>
          </p:cNvPr>
          <p:cNvSpPr>
            <a:spLocks noGrp="1"/>
          </p:cNvSpPr>
          <p:nvPr>
            <p:ph type="body" sz="half" idx="2"/>
          </p:nvPr>
        </p:nvSpPr>
        <p:spPr>
          <a:xfrm>
            <a:off x="224366" y="1619076"/>
            <a:ext cx="4689764" cy="4996036"/>
          </a:xfrm>
        </p:spPr>
        <p:txBody>
          <a:bodyPr vert="horz" lIns="91440" tIns="45720" rIns="91440" bIns="45720" rtlCol="0">
            <a:normAutofit fontScale="92500" lnSpcReduction="20000"/>
          </a:bodyPr>
          <a:lstStyle/>
          <a:p>
            <a:pPr marL="342900" indent="-342900">
              <a:lnSpc>
                <a:spcPct val="90000"/>
              </a:lnSpc>
              <a:buFont typeface="Wingdings" pitchFamily="2" charset="2"/>
              <a:buChar char="Ø"/>
            </a:pPr>
            <a:r>
              <a:rPr lang="en-US" sz="2400" dirty="0"/>
              <a:t>Logistics and transport outside the arena: Duane Voss has access to some transport where it is essential. please coordinate with him or his assistant only.</a:t>
            </a:r>
          </a:p>
          <a:p>
            <a:pPr marL="342900" indent="-342900">
              <a:lnSpc>
                <a:spcPct val="90000"/>
              </a:lnSpc>
              <a:buFont typeface="Wingdings" pitchFamily="2" charset="2"/>
              <a:buChar char="Ø"/>
            </a:pPr>
            <a:r>
              <a:rPr lang="en-US" sz="2400" dirty="0"/>
              <a:t>Accommodation issues:  Speak with Stefan </a:t>
            </a:r>
            <a:r>
              <a:rPr lang="en-US" sz="2400" dirty="0" err="1"/>
              <a:t>Zisser</a:t>
            </a:r>
            <a:r>
              <a:rPr lang="en-US" sz="2400" dirty="0"/>
              <a:t> first, and your individual hotel if there are any issues.</a:t>
            </a:r>
          </a:p>
          <a:p>
            <a:pPr marL="342900" indent="-342900">
              <a:lnSpc>
                <a:spcPct val="90000"/>
              </a:lnSpc>
              <a:buFont typeface="Wingdings" pitchFamily="2" charset="2"/>
              <a:buChar char="Ø"/>
            </a:pPr>
            <a:r>
              <a:rPr lang="en-US" sz="2400" dirty="0"/>
              <a:t>Tourism and local area:  We are pleased to offer you local itineraries to complete your experience at the games.  By enjoying the local tourist offers, we contribute positively to the host and they offer discounts in return.</a:t>
            </a:r>
          </a:p>
          <a:p>
            <a:pPr marL="285750" indent="-285750">
              <a:lnSpc>
                <a:spcPct val="90000"/>
              </a:lnSpc>
              <a:buFont typeface="Wingdings 3" charset="2"/>
              <a:buChar char=""/>
            </a:pPr>
            <a:endParaRPr lang="en-US" sz="1000" dirty="0"/>
          </a:p>
        </p:txBody>
      </p:sp>
    </p:spTree>
    <p:extLst>
      <p:ext uri="{BB962C8B-B14F-4D97-AF65-F5344CB8AC3E}">
        <p14:creationId xmlns:p14="http://schemas.microsoft.com/office/powerpoint/2010/main" val="28889556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FFF8B-C6C1-27BD-AA2D-1AA1B912D5D9}"/>
              </a:ext>
            </a:extLst>
          </p:cNvPr>
          <p:cNvSpPr>
            <a:spLocks noGrp="1"/>
          </p:cNvSpPr>
          <p:nvPr>
            <p:ph type="title"/>
          </p:nvPr>
        </p:nvSpPr>
        <p:spPr>
          <a:xfrm>
            <a:off x="5394959" y="609600"/>
            <a:ext cx="4126545" cy="640360"/>
          </a:xfrm>
        </p:spPr>
        <p:txBody>
          <a:bodyPr vert="horz" lIns="91440" tIns="45720" rIns="91440" bIns="45720" rtlCol="0" anchor="t">
            <a:normAutofit/>
          </a:bodyPr>
          <a:lstStyle/>
          <a:p>
            <a:pPr>
              <a:lnSpc>
                <a:spcPct val="90000"/>
              </a:lnSpc>
            </a:pPr>
            <a:r>
              <a:rPr lang="en-US" sz="2800" b="1" dirty="0">
                <a:solidFill>
                  <a:srgbClr val="C00000"/>
                </a:solidFill>
              </a:rPr>
              <a:t>Tournament Gameplay</a:t>
            </a:r>
          </a:p>
        </p:txBody>
      </p:sp>
      <p:sp>
        <p:nvSpPr>
          <p:cNvPr id="4" name="Text Placeholder 3">
            <a:extLst>
              <a:ext uri="{FF2B5EF4-FFF2-40B4-BE49-F238E27FC236}">
                <a16:creationId xmlns:a16="http://schemas.microsoft.com/office/drawing/2014/main" id="{F9ECC891-93F5-48A0-EFAD-110FC3D680EF}"/>
              </a:ext>
            </a:extLst>
          </p:cNvPr>
          <p:cNvSpPr>
            <a:spLocks noGrp="1"/>
          </p:cNvSpPr>
          <p:nvPr>
            <p:ph type="body" sz="half" idx="2"/>
          </p:nvPr>
        </p:nvSpPr>
        <p:spPr>
          <a:xfrm>
            <a:off x="5049079" y="1249960"/>
            <a:ext cx="4554364" cy="5190597"/>
          </a:xfrm>
        </p:spPr>
        <p:txBody>
          <a:bodyPr vert="horz" lIns="91440" tIns="45720" rIns="91440" bIns="45720" rtlCol="0">
            <a:normAutofit fontScale="70000" lnSpcReduction="20000"/>
          </a:bodyPr>
          <a:lstStyle/>
          <a:p>
            <a:pPr marL="285750" indent="-285750">
              <a:buFont typeface="Wingdings 3" charset="2"/>
              <a:buChar char=""/>
            </a:pPr>
            <a:r>
              <a:rPr lang="en-US" sz="1800" b="1" dirty="0"/>
              <a:t>Schedule, Scores, game and player data: All now available on the website.  </a:t>
            </a:r>
            <a:r>
              <a:rPr lang="en-US" sz="1800" b="1" dirty="0">
                <a:hlinkClick r:id="rId2"/>
              </a:rPr>
              <a:t>WWW.MIHWA.ORG/Tournament</a:t>
            </a:r>
            <a:endParaRPr lang="en-US" sz="1800" b="1" dirty="0"/>
          </a:p>
          <a:p>
            <a:pPr marL="285750" indent="-285750">
              <a:buFont typeface="Wingdings 3" charset="2"/>
              <a:buChar char=""/>
            </a:pPr>
            <a:r>
              <a:rPr lang="en-US" sz="1800" b="1" dirty="0"/>
              <a:t>We will also publish this in the public lobby, and around the locker room areas regularly.</a:t>
            </a:r>
          </a:p>
          <a:p>
            <a:pPr marL="285750" indent="-285750">
              <a:buFont typeface="Wingdings 3" charset="2"/>
              <a:buChar char=""/>
            </a:pPr>
            <a:r>
              <a:rPr lang="en-US" sz="1800" b="1" dirty="0"/>
              <a:t>Logistics in the Arena: Lockers, pucks, bench.  Duane Voss will coordinate with each team. Please follow the instructions and only one delegate to deal with issues please, direct to Duane and his assistant ONLY.</a:t>
            </a:r>
          </a:p>
          <a:p>
            <a:pPr marL="285750" indent="-285750">
              <a:buFont typeface="Wingdings 3" charset="2"/>
              <a:buChar char=""/>
            </a:pPr>
            <a:r>
              <a:rPr lang="en-US" sz="1800" b="1" dirty="0"/>
              <a:t>Timekeeping: Essential to be prepared for each game on time, and to vacate once complete.  Special instructions will be given for the finals if your team is involved</a:t>
            </a:r>
          </a:p>
          <a:p>
            <a:pPr marL="285750" indent="-285750">
              <a:buFont typeface="Wingdings 3" charset="2"/>
              <a:buChar char=""/>
            </a:pPr>
            <a:r>
              <a:rPr lang="en-US" sz="1800" b="1" dirty="0"/>
              <a:t>Pucks: as normal, pucks must be managed by each team, and returned as appropriate</a:t>
            </a:r>
          </a:p>
          <a:p>
            <a:pPr marL="285750" indent="-285750">
              <a:buFont typeface="Wingdings 3" charset="2"/>
              <a:buChar char=""/>
            </a:pPr>
            <a:r>
              <a:rPr lang="en-US" sz="1800" b="1" dirty="0"/>
              <a:t>Issues and the unexpected: we are always happy to help!  First speak with the correct team member, or their assistant.  Use </a:t>
            </a:r>
            <a:r>
              <a:rPr lang="en-US" sz="1800" b="1" dirty="0" err="1"/>
              <a:t>whatsapp</a:t>
            </a:r>
            <a:r>
              <a:rPr lang="en-US" sz="1800" b="1" dirty="0"/>
              <a:t>.  Be understanding of our enormous task.</a:t>
            </a:r>
            <a:endParaRPr lang="en-US" sz="1800" dirty="0"/>
          </a:p>
        </p:txBody>
      </p:sp>
    </p:spTree>
    <p:extLst>
      <p:ext uri="{BB962C8B-B14F-4D97-AF65-F5344CB8AC3E}">
        <p14:creationId xmlns:p14="http://schemas.microsoft.com/office/powerpoint/2010/main" val="38551162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D8C65-D6F4-FB81-7432-762AD000A5B1}"/>
              </a:ext>
            </a:extLst>
          </p:cNvPr>
          <p:cNvSpPr>
            <a:spLocks noGrp="1"/>
          </p:cNvSpPr>
          <p:nvPr>
            <p:ph type="title"/>
          </p:nvPr>
        </p:nvSpPr>
        <p:spPr>
          <a:xfrm>
            <a:off x="162508" y="280003"/>
            <a:ext cx="4660126" cy="864809"/>
          </a:xfrm>
        </p:spPr>
        <p:txBody>
          <a:bodyPr vert="horz" lIns="91440" tIns="45720" rIns="91440" bIns="45720" rtlCol="0" anchor="ctr">
            <a:normAutofit fontScale="90000"/>
          </a:bodyPr>
          <a:lstStyle/>
          <a:p>
            <a:r>
              <a:rPr lang="en-US" sz="3600" dirty="0">
                <a:solidFill>
                  <a:srgbClr val="FF0000"/>
                </a:solidFill>
              </a:rPr>
              <a:t>Media and broadcasting:</a:t>
            </a:r>
          </a:p>
        </p:txBody>
      </p:sp>
      <p:sp>
        <p:nvSpPr>
          <p:cNvPr id="4" name="Text Placeholder 3">
            <a:extLst>
              <a:ext uri="{FF2B5EF4-FFF2-40B4-BE49-F238E27FC236}">
                <a16:creationId xmlns:a16="http://schemas.microsoft.com/office/drawing/2014/main" id="{0A981A5E-B0F8-FFF5-150B-C18B1AB1F7A9}"/>
              </a:ext>
            </a:extLst>
          </p:cNvPr>
          <p:cNvSpPr>
            <a:spLocks noGrp="1"/>
          </p:cNvSpPr>
          <p:nvPr>
            <p:ph type="body" sz="half" idx="2"/>
          </p:nvPr>
        </p:nvSpPr>
        <p:spPr>
          <a:xfrm>
            <a:off x="556591" y="1181099"/>
            <a:ext cx="5377070" cy="5208209"/>
          </a:xfrm>
        </p:spPr>
        <p:txBody>
          <a:bodyPr vert="horz" lIns="91440" tIns="45720" rIns="91440" bIns="45720" rtlCol="0">
            <a:normAutofit fontScale="85000" lnSpcReduction="20000"/>
          </a:bodyPr>
          <a:lstStyle/>
          <a:p>
            <a:pPr>
              <a:lnSpc>
                <a:spcPct val="90000"/>
              </a:lnSpc>
              <a:buFont typeface="Wingdings 3" charset="2"/>
              <a:buChar char=""/>
            </a:pPr>
            <a:r>
              <a:rPr lang="en-US" sz="2000" dirty="0">
                <a:solidFill>
                  <a:schemeClr val="tx1"/>
                </a:solidFill>
                <a:hlinkClick r:id="rId2"/>
              </a:rPr>
              <a:t>WWW.MIHWA.ORG</a:t>
            </a:r>
            <a:r>
              <a:rPr lang="en-US" sz="2000" dirty="0">
                <a:solidFill>
                  <a:schemeClr val="tx1"/>
                </a:solidFill>
              </a:rPr>
              <a:t> </a:t>
            </a:r>
          </a:p>
          <a:p>
            <a:pPr>
              <a:lnSpc>
                <a:spcPct val="90000"/>
              </a:lnSpc>
              <a:buFont typeface="Wingdings 3" charset="2"/>
              <a:buChar char=""/>
            </a:pPr>
            <a:endParaRPr lang="en-US" sz="2000" dirty="0">
              <a:solidFill>
                <a:schemeClr val="tx1"/>
              </a:solidFill>
            </a:endParaRPr>
          </a:p>
          <a:p>
            <a:pPr>
              <a:lnSpc>
                <a:spcPct val="90000"/>
              </a:lnSpc>
              <a:buFont typeface="Wingdings 3" charset="2"/>
              <a:buChar char=""/>
            </a:pPr>
            <a:r>
              <a:rPr lang="en-US" sz="2000" dirty="0" err="1">
                <a:solidFill>
                  <a:schemeClr val="tx1"/>
                </a:solidFill>
              </a:rPr>
              <a:t>Youtube</a:t>
            </a:r>
            <a:r>
              <a:rPr lang="en-US" sz="2000" dirty="0">
                <a:solidFill>
                  <a:schemeClr val="tx1"/>
                </a:solidFill>
              </a:rPr>
              <a:t> MIHWA</a:t>
            </a:r>
          </a:p>
          <a:p>
            <a:pPr>
              <a:lnSpc>
                <a:spcPct val="90000"/>
              </a:lnSpc>
              <a:buFont typeface="Wingdings 3" charset="2"/>
              <a:buChar char=""/>
            </a:pPr>
            <a:endParaRPr lang="en-US" sz="2000" dirty="0">
              <a:solidFill>
                <a:schemeClr val="tx1"/>
              </a:solidFill>
            </a:endParaRPr>
          </a:p>
          <a:p>
            <a:pPr>
              <a:lnSpc>
                <a:spcPct val="90000"/>
              </a:lnSpc>
              <a:buFont typeface="Wingdings 3" charset="2"/>
              <a:buChar char=""/>
            </a:pPr>
            <a:r>
              <a:rPr lang="en-US" sz="2000" dirty="0">
                <a:solidFill>
                  <a:schemeClr val="tx1"/>
                </a:solidFill>
              </a:rPr>
              <a:t>Please provide as much information as possible to the Media Team.  We can only tell the story that we hear, so talk to us!  We are volunteering to tell this story to the world, so help us where you can.</a:t>
            </a:r>
          </a:p>
          <a:p>
            <a:pPr>
              <a:lnSpc>
                <a:spcPct val="90000"/>
              </a:lnSpc>
              <a:buFont typeface="Wingdings 3" charset="2"/>
              <a:buChar char=""/>
            </a:pPr>
            <a:r>
              <a:rPr lang="en-US" sz="2000" dirty="0">
                <a:solidFill>
                  <a:schemeClr val="tx1"/>
                </a:solidFill>
              </a:rPr>
              <a:t>Please make yourself available to interviews and to social media.  This is the world now! Help us spread the word and allow us the opportunity to make players feel special in their time.  Even in defeat, and in emotional times following your match.  Post-match interviews are special, memorable and emotional moments.  Model great sporting conduct to the world.</a:t>
            </a:r>
          </a:p>
          <a:p>
            <a:pPr>
              <a:lnSpc>
                <a:spcPct val="90000"/>
              </a:lnSpc>
              <a:buFont typeface="Wingdings 3" charset="2"/>
              <a:buChar char=""/>
            </a:pPr>
            <a:endParaRPr lang="en-US" sz="2000" dirty="0">
              <a:solidFill>
                <a:schemeClr val="tx1"/>
              </a:solidFill>
            </a:endParaRPr>
          </a:p>
          <a:p>
            <a:pPr>
              <a:lnSpc>
                <a:spcPct val="90000"/>
              </a:lnSpc>
              <a:buFont typeface="Wingdings 3" charset="2"/>
              <a:buChar char=""/>
            </a:pPr>
            <a:r>
              <a:rPr lang="en-US" sz="2000" dirty="0">
                <a:solidFill>
                  <a:schemeClr val="tx1"/>
                </a:solidFill>
              </a:rPr>
              <a:t>Daily podcast, if you wish to be involved, let us know.  </a:t>
            </a:r>
          </a:p>
          <a:p>
            <a:pPr>
              <a:lnSpc>
                <a:spcPct val="90000"/>
              </a:lnSpc>
              <a:buFont typeface="Wingdings 3" charset="2"/>
              <a:buChar char=""/>
            </a:pPr>
            <a:endParaRPr lang="en-US" sz="1000" dirty="0">
              <a:solidFill>
                <a:schemeClr val="tx1"/>
              </a:solidFill>
            </a:endParaRPr>
          </a:p>
        </p:txBody>
      </p:sp>
    </p:spTree>
    <p:extLst>
      <p:ext uri="{BB962C8B-B14F-4D97-AF65-F5344CB8AC3E}">
        <p14:creationId xmlns:p14="http://schemas.microsoft.com/office/powerpoint/2010/main" val="37298401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70FAF-F8CD-126A-EE88-A6E0D1D09051}"/>
              </a:ext>
            </a:extLst>
          </p:cNvPr>
          <p:cNvSpPr>
            <a:spLocks noGrp="1"/>
          </p:cNvSpPr>
          <p:nvPr>
            <p:ph type="title"/>
          </p:nvPr>
        </p:nvSpPr>
        <p:spPr>
          <a:xfrm>
            <a:off x="4088423" y="82287"/>
            <a:ext cx="5679831" cy="1025060"/>
          </a:xfrm>
        </p:spPr>
        <p:txBody>
          <a:bodyPr vert="horz" lIns="91440" tIns="45720" rIns="91440" bIns="45720" rtlCol="0" anchor="t">
            <a:normAutofit fontScale="90000"/>
          </a:bodyPr>
          <a:lstStyle/>
          <a:p>
            <a:r>
              <a:rPr lang="en-US" sz="3600" dirty="0"/>
              <a:t>Opening and closing ceremonies:</a:t>
            </a:r>
          </a:p>
        </p:txBody>
      </p:sp>
      <p:sp>
        <p:nvSpPr>
          <p:cNvPr id="4" name="Text Placeholder 3">
            <a:extLst>
              <a:ext uri="{FF2B5EF4-FFF2-40B4-BE49-F238E27FC236}">
                <a16:creationId xmlns:a16="http://schemas.microsoft.com/office/drawing/2014/main" id="{75370FB8-4BD9-5A81-E496-9F2101A9E2CA}"/>
              </a:ext>
            </a:extLst>
          </p:cNvPr>
          <p:cNvSpPr>
            <a:spLocks noGrp="1"/>
          </p:cNvSpPr>
          <p:nvPr>
            <p:ph type="body" sz="half" idx="2"/>
          </p:nvPr>
        </p:nvSpPr>
        <p:spPr>
          <a:xfrm>
            <a:off x="3921369" y="1248508"/>
            <a:ext cx="5846885" cy="5527205"/>
          </a:xfrm>
        </p:spPr>
        <p:txBody>
          <a:bodyPr vert="horz" lIns="91440" tIns="45720" rIns="91440" bIns="45720" rtlCol="0">
            <a:normAutofit fontScale="77500" lnSpcReduction="20000"/>
          </a:bodyPr>
          <a:lstStyle/>
          <a:p>
            <a:pPr marL="285750" indent="-285750">
              <a:buFont typeface="Wingdings" pitchFamily="2" charset="2"/>
              <a:buChar char="Ø"/>
            </a:pPr>
            <a:r>
              <a:rPr lang="en-US" sz="1800" dirty="0"/>
              <a:t>Opening ceremony:</a:t>
            </a:r>
          </a:p>
          <a:p>
            <a:pPr marL="285750" indent="-285750">
              <a:buFont typeface="Wingdings" pitchFamily="2" charset="2"/>
              <a:buChar char="Ø"/>
            </a:pPr>
            <a:r>
              <a:rPr lang="en-US" sz="1800" dirty="0"/>
              <a:t>Teams will proceed to </a:t>
            </a:r>
            <a:r>
              <a:rPr lang="en-US" sz="1800" dirty="0" err="1"/>
              <a:t>Brunico</a:t>
            </a:r>
            <a:r>
              <a:rPr lang="en-US" sz="1800" dirty="0"/>
              <a:t> City Square at ??:??.  Presentations and speeches ??:??.  Grid Walk and interviews during ceremonies.</a:t>
            </a:r>
          </a:p>
          <a:p>
            <a:pPr marL="285750" indent="-285750">
              <a:buFont typeface="Wingdings" pitchFamily="2" charset="2"/>
              <a:buChar char="Ø"/>
            </a:pPr>
            <a:r>
              <a:rPr lang="en-US" sz="1800" dirty="0"/>
              <a:t>One player and one referee will be chosen to represent all participants and officials, and take the pledge to participate fairly in the games</a:t>
            </a:r>
          </a:p>
          <a:p>
            <a:pPr marL="285750" indent="-285750">
              <a:buFont typeface="Wingdings" pitchFamily="2" charset="2"/>
              <a:buChar char="Ø"/>
            </a:pPr>
            <a:r>
              <a:rPr lang="en-US" sz="1800" dirty="0"/>
              <a:t>Procession to return to Arena at ??:??</a:t>
            </a:r>
          </a:p>
          <a:p>
            <a:pPr marL="285750" indent="-285750">
              <a:buFont typeface="Wingdings" pitchFamily="2" charset="2"/>
              <a:buChar char="Ø"/>
            </a:pPr>
            <a:r>
              <a:rPr lang="en-US" sz="1800" dirty="0"/>
              <a:t>Finals procedure: Teams involved in the finals should prepare as last year, to enter the field of play with individual player announcements.  Please ensure players are prepared on the bench in strict number order according to the official roster</a:t>
            </a:r>
          </a:p>
          <a:p>
            <a:pPr marL="285750" indent="-285750">
              <a:buFont typeface="Wingdings" pitchFamily="2" charset="2"/>
              <a:buChar char="Ø"/>
            </a:pPr>
            <a:r>
              <a:rPr lang="en-US" sz="1800" dirty="0"/>
              <a:t>Closing ceremony: Following the Masters final preparations will be made for awards.  </a:t>
            </a:r>
          </a:p>
          <a:p>
            <a:pPr marL="285750" indent="-285750">
              <a:buFont typeface="Wingdings" pitchFamily="2" charset="2"/>
              <a:buChar char="Ø"/>
            </a:pPr>
            <a:r>
              <a:rPr lang="en-US" sz="1800" dirty="0"/>
              <a:t>Assembly, procession, presentations and awards will follow.  Please avoid making others wait around by assembling promptly with your teams. Following official closure of the competition, we will gather for the final party.</a:t>
            </a:r>
          </a:p>
          <a:p>
            <a:pPr marL="285750" indent="-285750">
              <a:buFont typeface="Wingdings" pitchFamily="2" charset="2"/>
              <a:buChar char="Ø"/>
            </a:pPr>
            <a:r>
              <a:rPr lang="en-US" sz="1800" dirty="0"/>
              <a:t>Final Party: final instructions for this party will be given on the day.</a:t>
            </a:r>
          </a:p>
          <a:p>
            <a:endParaRPr lang="en-US" sz="1800" dirty="0"/>
          </a:p>
          <a:p>
            <a:endParaRPr lang="en-US" sz="1800" dirty="0"/>
          </a:p>
        </p:txBody>
      </p:sp>
    </p:spTree>
    <p:extLst>
      <p:ext uri="{BB962C8B-B14F-4D97-AF65-F5344CB8AC3E}">
        <p14:creationId xmlns:p14="http://schemas.microsoft.com/office/powerpoint/2010/main" val="711699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FFF8B-C6C1-27BD-AA2D-1AA1B912D5D9}"/>
              </a:ext>
            </a:extLst>
          </p:cNvPr>
          <p:cNvSpPr>
            <a:spLocks noGrp="1"/>
          </p:cNvSpPr>
          <p:nvPr>
            <p:ph type="title"/>
          </p:nvPr>
        </p:nvSpPr>
        <p:spPr>
          <a:xfrm>
            <a:off x="5536734" y="609600"/>
            <a:ext cx="3737268" cy="1320800"/>
          </a:xfrm>
        </p:spPr>
        <p:txBody>
          <a:bodyPr vert="horz" lIns="91440" tIns="45720" rIns="91440" bIns="45720" rtlCol="0" anchor="t">
            <a:normAutofit/>
          </a:bodyPr>
          <a:lstStyle/>
          <a:p>
            <a:pPr>
              <a:lnSpc>
                <a:spcPct val="90000"/>
              </a:lnSpc>
            </a:pPr>
            <a:r>
              <a:rPr lang="en-US" sz="2800" b="1" dirty="0">
                <a:solidFill>
                  <a:srgbClr val="C00000"/>
                </a:solidFill>
              </a:rPr>
              <a:t>The Worlds Largest Inline Hockey Tournament</a:t>
            </a:r>
          </a:p>
        </p:txBody>
      </p:sp>
      <p:sp>
        <p:nvSpPr>
          <p:cNvPr id="4" name="Text Placeholder 3">
            <a:extLst>
              <a:ext uri="{FF2B5EF4-FFF2-40B4-BE49-F238E27FC236}">
                <a16:creationId xmlns:a16="http://schemas.microsoft.com/office/drawing/2014/main" id="{F9ECC891-93F5-48A0-EFAD-110FC3D680EF}"/>
              </a:ext>
            </a:extLst>
          </p:cNvPr>
          <p:cNvSpPr>
            <a:spLocks noGrp="1"/>
          </p:cNvSpPr>
          <p:nvPr>
            <p:ph type="body" sz="half" idx="2"/>
          </p:nvPr>
        </p:nvSpPr>
        <p:spPr>
          <a:xfrm>
            <a:off x="5049079" y="2160589"/>
            <a:ext cx="4554364" cy="4279968"/>
          </a:xfrm>
        </p:spPr>
        <p:txBody>
          <a:bodyPr vert="horz" lIns="91440" tIns="45720" rIns="91440" bIns="45720" rtlCol="0">
            <a:normAutofit fontScale="92500" lnSpcReduction="10000"/>
          </a:bodyPr>
          <a:lstStyle/>
          <a:p>
            <a:pPr marL="285750" indent="-285750">
              <a:buFont typeface="Wingdings 3" charset="2"/>
              <a:buChar char=""/>
            </a:pPr>
            <a:r>
              <a:rPr lang="en-US" sz="1800" b="1" dirty="0"/>
              <a:t>MIHWA</a:t>
            </a:r>
            <a:r>
              <a:rPr lang="en-US" sz="1800" dirty="0"/>
              <a:t> is the Volunteer International Committee for </a:t>
            </a:r>
            <a:r>
              <a:rPr lang="en-US" sz="1800" b="1" dirty="0"/>
              <a:t>Masters Inline Hockey</a:t>
            </a:r>
            <a:r>
              <a:rPr lang="en-US" sz="1800" dirty="0"/>
              <a:t>.</a:t>
            </a:r>
          </a:p>
          <a:p>
            <a:pPr marL="285750" indent="-285750">
              <a:buFont typeface="Wingdings 3" charset="2"/>
              <a:buChar char=""/>
            </a:pPr>
            <a:r>
              <a:rPr lang="en-US" sz="1800" dirty="0"/>
              <a:t>We collaborate with </a:t>
            </a:r>
            <a:r>
              <a:rPr lang="en-US" sz="1800" b="1" dirty="0"/>
              <a:t>World Skate</a:t>
            </a:r>
            <a:r>
              <a:rPr lang="en-US" sz="1800" dirty="0"/>
              <a:t>, as an </a:t>
            </a:r>
            <a:r>
              <a:rPr lang="en-US" sz="1800" b="1" dirty="0"/>
              <a:t>independent non-profit society</a:t>
            </a:r>
          </a:p>
          <a:p>
            <a:pPr marL="285750" indent="-285750">
              <a:buFont typeface="Wingdings 3" charset="2"/>
              <a:buChar char=""/>
            </a:pPr>
            <a:r>
              <a:rPr lang="en-US" sz="1800" dirty="0"/>
              <a:t>We host an annual </a:t>
            </a:r>
            <a:r>
              <a:rPr lang="en-US" sz="1800" b="1" dirty="0"/>
              <a:t>World Cup </a:t>
            </a:r>
            <a:r>
              <a:rPr lang="en-US" sz="1800" dirty="0"/>
              <a:t>for </a:t>
            </a:r>
            <a:r>
              <a:rPr lang="en-US" sz="1800" b="1" dirty="0"/>
              <a:t>3 divisions of competition</a:t>
            </a:r>
            <a:r>
              <a:rPr lang="en-US" sz="1800" dirty="0"/>
              <a:t>, with </a:t>
            </a:r>
            <a:r>
              <a:rPr lang="en-US" sz="1800" b="1" dirty="0"/>
              <a:t>18 National Federations</a:t>
            </a:r>
            <a:r>
              <a:rPr lang="en-US" sz="1800" dirty="0"/>
              <a:t> for inline hockey, and more than </a:t>
            </a:r>
            <a:r>
              <a:rPr lang="en-US" sz="1800" b="1" dirty="0"/>
              <a:t>30 teams</a:t>
            </a:r>
            <a:r>
              <a:rPr lang="en-US" sz="1800" dirty="0"/>
              <a:t>, comprising over </a:t>
            </a:r>
            <a:r>
              <a:rPr lang="en-US" sz="1800" b="1" dirty="0"/>
              <a:t>400 participants</a:t>
            </a:r>
          </a:p>
          <a:p>
            <a:pPr marL="285750" indent="-285750">
              <a:buFont typeface="Wingdings 3" charset="2"/>
              <a:buChar char=""/>
            </a:pPr>
            <a:r>
              <a:rPr lang="en-US" sz="1800" dirty="0"/>
              <a:t>This will be our </a:t>
            </a:r>
            <a:r>
              <a:rPr lang="en-US" sz="1800" b="1" dirty="0"/>
              <a:t>12</a:t>
            </a:r>
            <a:r>
              <a:rPr lang="en-US" sz="1800" b="1" baseline="30000" dirty="0"/>
              <a:t>th</a:t>
            </a:r>
            <a:r>
              <a:rPr lang="en-US" sz="1800" b="1" dirty="0"/>
              <a:t> Edition of Masters, 6</a:t>
            </a:r>
            <a:r>
              <a:rPr lang="en-US" sz="1800" b="1" baseline="30000" dirty="0"/>
              <a:t>th</a:t>
            </a:r>
            <a:r>
              <a:rPr lang="en-US" sz="1800" b="1" dirty="0"/>
              <a:t> Edition of Veterans, and 2</a:t>
            </a:r>
            <a:r>
              <a:rPr lang="en-US" sz="1800" b="1" baseline="30000" dirty="0"/>
              <a:t>nd</a:t>
            </a:r>
            <a:r>
              <a:rPr lang="en-US" sz="1800" b="1" dirty="0"/>
              <a:t> edition of Legends World Cups</a:t>
            </a:r>
          </a:p>
          <a:p>
            <a:pPr marL="285750" indent="-285750">
              <a:buFont typeface="Wingdings 3" charset="2"/>
              <a:buChar char=""/>
            </a:pPr>
            <a:endParaRPr lang="en-US" dirty="0"/>
          </a:p>
        </p:txBody>
      </p:sp>
    </p:spTree>
    <p:extLst>
      <p:ext uri="{BB962C8B-B14F-4D97-AF65-F5344CB8AC3E}">
        <p14:creationId xmlns:p14="http://schemas.microsoft.com/office/powerpoint/2010/main" val="2332181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4390C-63CD-2B90-D46C-73B1666AD86E}"/>
              </a:ext>
            </a:extLst>
          </p:cNvPr>
          <p:cNvSpPr>
            <a:spLocks noGrp="1"/>
          </p:cNvSpPr>
          <p:nvPr>
            <p:ph type="title"/>
          </p:nvPr>
        </p:nvSpPr>
        <p:spPr>
          <a:xfrm>
            <a:off x="677334" y="198784"/>
            <a:ext cx="10837332" cy="844825"/>
          </a:xfrm>
        </p:spPr>
        <p:txBody>
          <a:bodyPr vert="horz" lIns="91440" tIns="45720" rIns="91440" bIns="45720" rtlCol="0" anchor="t">
            <a:normAutofit/>
          </a:bodyPr>
          <a:lstStyle/>
          <a:p>
            <a:r>
              <a:rPr lang="en-US" sz="3600" dirty="0">
                <a:solidFill>
                  <a:srgbClr val="92D050"/>
                </a:solidFill>
              </a:rPr>
              <a:t>Welcome Message to all Federations and delegates.</a:t>
            </a:r>
          </a:p>
        </p:txBody>
      </p:sp>
      <p:sp>
        <p:nvSpPr>
          <p:cNvPr id="4" name="Text Placeholder 3">
            <a:extLst>
              <a:ext uri="{FF2B5EF4-FFF2-40B4-BE49-F238E27FC236}">
                <a16:creationId xmlns:a16="http://schemas.microsoft.com/office/drawing/2014/main" id="{743D8FF2-A526-9A35-079E-3ED7E110A652}"/>
              </a:ext>
            </a:extLst>
          </p:cNvPr>
          <p:cNvSpPr>
            <a:spLocks noGrp="1"/>
          </p:cNvSpPr>
          <p:nvPr>
            <p:ph type="body" sz="half" idx="2"/>
          </p:nvPr>
        </p:nvSpPr>
        <p:spPr>
          <a:xfrm>
            <a:off x="677334" y="1346201"/>
            <a:ext cx="8596668" cy="4695162"/>
          </a:xfrm>
        </p:spPr>
        <p:txBody>
          <a:bodyPr vert="horz" lIns="91440" tIns="45720" rIns="91440" bIns="45720" rtlCol="0">
            <a:noAutofit/>
          </a:bodyPr>
          <a:lstStyle/>
          <a:p>
            <a:pPr marL="285750" indent="-285750">
              <a:buFont typeface="Wingdings 3" charset="2"/>
              <a:buChar char=""/>
            </a:pPr>
            <a:r>
              <a:rPr lang="en-US" sz="2000" dirty="0">
                <a:solidFill>
                  <a:srgbClr val="FFFFFF"/>
                </a:solidFill>
              </a:rPr>
              <a:t>Welcome messages from the President and MIHWA Directors</a:t>
            </a:r>
          </a:p>
          <a:p>
            <a:pPr marL="285750" indent="-285750">
              <a:buFont typeface="Wingdings 3" charset="2"/>
              <a:buChar char=""/>
            </a:pPr>
            <a:r>
              <a:rPr lang="en-US" sz="2000" dirty="0">
                <a:solidFill>
                  <a:srgbClr val="FFFFFF"/>
                </a:solidFill>
              </a:rPr>
              <a:t>Introduction to committee roles and responsibilities</a:t>
            </a:r>
          </a:p>
          <a:p>
            <a:pPr marL="285750" indent="-285750">
              <a:buFont typeface="Wingdings 3" charset="2"/>
              <a:buChar char=""/>
            </a:pPr>
            <a:r>
              <a:rPr lang="en-US" sz="2000" dirty="0">
                <a:solidFill>
                  <a:srgbClr val="FFFFFF"/>
                </a:solidFill>
              </a:rPr>
              <a:t>Message about volunteers, and team Aides de camp</a:t>
            </a:r>
          </a:p>
          <a:p>
            <a:pPr marL="285750" indent="-285750">
              <a:buFont typeface="Wingdings 3" charset="2"/>
              <a:buChar char=""/>
            </a:pPr>
            <a:r>
              <a:rPr lang="en-US" sz="2000" dirty="0">
                <a:solidFill>
                  <a:srgbClr val="FFFFFF"/>
                </a:solidFill>
              </a:rPr>
              <a:t>Expectations for all players and participants, team staff and delegates</a:t>
            </a:r>
          </a:p>
          <a:p>
            <a:pPr marL="285750" indent="-285750">
              <a:buFont typeface="Wingdings 3" charset="2"/>
              <a:buChar char=""/>
            </a:pPr>
            <a:r>
              <a:rPr lang="en-US" sz="2000" dirty="0">
                <a:solidFill>
                  <a:srgbClr val="FFFFFF"/>
                </a:solidFill>
              </a:rPr>
              <a:t>Registration for the tournament</a:t>
            </a:r>
          </a:p>
          <a:p>
            <a:pPr marL="285750" indent="-285750">
              <a:buFont typeface="Wingdings 3" charset="2"/>
              <a:buChar char=""/>
            </a:pPr>
            <a:r>
              <a:rPr lang="en-US" sz="2000" dirty="0">
                <a:solidFill>
                  <a:srgbClr val="FFFFFF"/>
                </a:solidFill>
              </a:rPr>
              <a:t>Logistics, meals, transport, tourism and accommodation, local area</a:t>
            </a:r>
          </a:p>
          <a:p>
            <a:pPr marL="285750" indent="-285750">
              <a:buFont typeface="Wingdings 3" charset="2"/>
              <a:buChar char=""/>
            </a:pPr>
            <a:r>
              <a:rPr lang="en-US" sz="2000" dirty="0">
                <a:solidFill>
                  <a:srgbClr val="FFFFFF"/>
                </a:solidFill>
              </a:rPr>
              <a:t>Changing rooms, lockers, showers and common areas, pucks and water</a:t>
            </a:r>
          </a:p>
          <a:p>
            <a:pPr marL="285750" indent="-285750">
              <a:buFont typeface="Wingdings 3" charset="2"/>
              <a:buChar char=""/>
            </a:pPr>
            <a:r>
              <a:rPr lang="en-US" sz="2000" dirty="0">
                <a:solidFill>
                  <a:srgbClr val="FFFFFF"/>
                </a:solidFill>
              </a:rPr>
              <a:t>Game logistics and rules</a:t>
            </a:r>
          </a:p>
          <a:p>
            <a:pPr marL="285750" indent="-285750">
              <a:buFont typeface="Wingdings 3" charset="2"/>
              <a:buChar char=""/>
            </a:pPr>
            <a:r>
              <a:rPr lang="en-US" sz="2000" dirty="0">
                <a:solidFill>
                  <a:srgbClr val="FFFFFF"/>
                </a:solidFill>
              </a:rPr>
              <a:t>Media and broadcasting, schedule, scores, data and results</a:t>
            </a:r>
          </a:p>
          <a:p>
            <a:pPr marL="285750" indent="-285750">
              <a:buFont typeface="Wingdings 3" charset="2"/>
              <a:buChar char=""/>
            </a:pPr>
            <a:r>
              <a:rPr lang="en-US" sz="2000" dirty="0">
                <a:solidFill>
                  <a:srgbClr val="FFFFFF"/>
                </a:solidFill>
              </a:rPr>
              <a:t>Opening and closing ceremonies</a:t>
            </a:r>
            <a:r>
              <a:rPr lang="en-US" sz="2000">
                <a:solidFill>
                  <a:srgbClr val="FFFFFF"/>
                </a:solidFill>
              </a:rPr>
              <a:t>, awards </a:t>
            </a:r>
            <a:r>
              <a:rPr lang="en-US" sz="2000" dirty="0">
                <a:solidFill>
                  <a:srgbClr val="FFFFFF"/>
                </a:solidFill>
              </a:rPr>
              <a:t>and final party</a:t>
            </a:r>
          </a:p>
        </p:txBody>
      </p:sp>
      <p:sp>
        <p:nvSpPr>
          <p:cNvPr id="5" name="Content Placeholder 4">
            <a:extLst>
              <a:ext uri="{FF2B5EF4-FFF2-40B4-BE49-F238E27FC236}">
                <a16:creationId xmlns:a16="http://schemas.microsoft.com/office/drawing/2014/main" id="{595DC190-74B4-D47A-3ED2-203507D324F8}"/>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3442994186"/>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A7FC7-7319-9381-AF49-6A7DC2FE96BF}"/>
              </a:ext>
            </a:extLst>
          </p:cNvPr>
          <p:cNvSpPr>
            <a:spLocks noGrp="1"/>
          </p:cNvSpPr>
          <p:nvPr>
            <p:ph type="title"/>
          </p:nvPr>
        </p:nvSpPr>
        <p:spPr>
          <a:xfrm>
            <a:off x="448733" y="242889"/>
            <a:ext cx="4079724" cy="1225426"/>
          </a:xfrm>
        </p:spPr>
        <p:txBody>
          <a:bodyPr vert="horz" lIns="91440" tIns="45720" rIns="91440" bIns="45720" rtlCol="0" anchor="t">
            <a:normAutofit/>
          </a:bodyPr>
          <a:lstStyle/>
          <a:p>
            <a:pPr>
              <a:lnSpc>
                <a:spcPct val="90000"/>
              </a:lnSpc>
            </a:pPr>
            <a:r>
              <a:rPr lang="en-US" sz="3600" dirty="0"/>
              <a:t>Welcome from the MIHWA Committee</a:t>
            </a:r>
          </a:p>
        </p:txBody>
      </p:sp>
      <p:sp>
        <p:nvSpPr>
          <p:cNvPr id="4" name="Text Placeholder 3">
            <a:extLst>
              <a:ext uri="{FF2B5EF4-FFF2-40B4-BE49-F238E27FC236}">
                <a16:creationId xmlns:a16="http://schemas.microsoft.com/office/drawing/2014/main" id="{E6AC77DA-D034-8263-56EA-A8FD1AC10AC5}"/>
              </a:ext>
            </a:extLst>
          </p:cNvPr>
          <p:cNvSpPr>
            <a:spLocks noGrp="1"/>
          </p:cNvSpPr>
          <p:nvPr>
            <p:ph type="body" sz="half" idx="2"/>
          </p:nvPr>
        </p:nvSpPr>
        <p:spPr>
          <a:xfrm>
            <a:off x="224366" y="1929468"/>
            <a:ext cx="4689764" cy="4685643"/>
          </a:xfrm>
        </p:spPr>
        <p:txBody>
          <a:bodyPr vert="horz" lIns="91440" tIns="45720" rIns="91440" bIns="45720" rtlCol="0">
            <a:normAutofit/>
          </a:bodyPr>
          <a:lstStyle/>
          <a:p>
            <a:pPr marL="285750" indent="-285750">
              <a:lnSpc>
                <a:spcPct val="90000"/>
              </a:lnSpc>
              <a:buFont typeface="Wingdings 3" charset="2"/>
              <a:buChar char=""/>
            </a:pPr>
            <a:r>
              <a:rPr lang="en-US" sz="2400" dirty="0"/>
              <a:t>David </a:t>
            </a:r>
            <a:r>
              <a:rPr lang="en-US" sz="2400" dirty="0" err="1"/>
              <a:t>Ninzatti</a:t>
            </a:r>
            <a:r>
              <a:rPr lang="en-US" sz="2400" dirty="0"/>
              <a:t>, MIHWA President (ITA)</a:t>
            </a:r>
          </a:p>
          <a:p>
            <a:pPr marL="285750" indent="-285750">
              <a:lnSpc>
                <a:spcPct val="90000"/>
              </a:lnSpc>
              <a:buFont typeface="Wingdings 3" charset="2"/>
              <a:buChar char=""/>
            </a:pPr>
            <a:r>
              <a:rPr lang="en-US" sz="2400" dirty="0"/>
              <a:t>Peter Wirt, Media Communications (CAN)</a:t>
            </a:r>
          </a:p>
          <a:p>
            <a:pPr marL="285750" indent="-285750">
              <a:lnSpc>
                <a:spcPct val="90000"/>
              </a:lnSpc>
              <a:buFont typeface="Wingdings 3" charset="2"/>
              <a:buChar char=""/>
            </a:pPr>
            <a:r>
              <a:rPr lang="en-US" sz="2400" dirty="0"/>
              <a:t>Duane Voss, Players and Logistics (AUS)</a:t>
            </a:r>
          </a:p>
          <a:p>
            <a:pPr marL="285750" indent="-285750">
              <a:lnSpc>
                <a:spcPct val="90000"/>
              </a:lnSpc>
              <a:buFont typeface="Wingdings 3" charset="2"/>
              <a:buChar char=""/>
            </a:pPr>
            <a:r>
              <a:rPr lang="en-US" sz="2400" dirty="0"/>
              <a:t>Shaun McGrath, Tournament Information(USA)</a:t>
            </a:r>
          </a:p>
          <a:p>
            <a:pPr marL="285750" indent="-285750">
              <a:lnSpc>
                <a:spcPct val="90000"/>
              </a:lnSpc>
              <a:buFont typeface="Wingdings 3" charset="2"/>
              <a:buChar char=""/>
            </a:pPr>
            <a:r>
              <a:rPr lang="en-US" sz="2400" dirty="0"/>
              <a:t>Martin </a:t>
            </a:r>
            <a:r>
              <a:rPr lang="en-US" sz="2400" dirty="0" err="1"/>
              <a:t>Mecera</a:t>
            </a:r>
            <a:r>
              <a:rPr lang="en-US" sz="2400" dirty="0"/>
              <a:t>, VP</a:t>
            </a:r>
          </a:p>
          <a:p>
            <a:pPr marL="285750" indent="-285750">
              <a:lnSpc>
                <a:spcPct val="90000"/>
              </a:lnSpc>
              <a:buFont typeface="Wingdings 3" charset="2"/>
              <a:buChar char=""/>
            </a:pPr>
            <a:r>
              <a:rPr lang="en-US" sz="2400" dirty="0"/>
              <a:t>Alain Blanchet, HVP</a:t>
            </a:r>
          </a:p>
          <a:p>
            <a:pPr marL="285750" indent="-285750">
              <a:lnSpc>
                <a:spcPct val="90000"/>
              </a:lnSpc>
              <a:buFont typeface="Wingdings 3" charset="2"/>
              <a:buChar char=""/>
            </a:pPr>
            <a:endParaRPr lang="en-US" sz="1000" dirty="0"/>
          </a:p>
        </p:txBody>
      </p:sp>
    </p:spTree>
    <p:extLst>
      <p:ext uri="{BB962C8B-B14F-4D97-AF65-F5344CB8AC3E}">
        <p14:creationId xmlns:p14="http://schemas.microsoft.com/office/powerpoint/2010/main" val="26894350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A7FC7-7319-9381-AF49-6A7DC2FE96BF}"/>
              </a:ext>
            </a:extLst>
          </p:cNvPr>
          <p:cNvSpPr>
            <a:spLocks noGrp="1"/>
          </p:cNvSpPr>
          <p:nvPr>
            <p:ph type="title"/>
          </p:nvPr>
        </p:nvSpPr>
        <p:spPr>
          <a:xfrm>
            <a:off x="448734" y="242890"/>
            <a:ext cx="5647266" cy="1178406"/>
          </a:xfrm>
        </p:spPr>
        <p:txBody>
          <a:bodyPr vert="horz" lIns="91440" tIns="45720" rIns="91440" bIns="45720" rtlCol="0" anchor="t">
            <a:normAutofit fontScale="90000"/>
          </a:bodyPr>
          <a:lstStyle/>
          <a:p>
            <a:pPr>
              <a:lnSpc>
                <a:spcPct val="90000"/>
              </a:lnSpc>
            </a:pPr>
            <a:r>
              <a:rPr lang="en-US" sz="2800" dirty="0">
                <a:solidFill>
                  <a:srgbClr val="FF0000"/>
                </a:solidFill>
              </a:rPr>
              <a:t>Specific roles: Please direct your query to the individual and their assistant.</a:t>
            </a:r>
          </a:p>
        </p:txBody>
      </p:sp>
      <p:sp>
        <p:nvSpPr>
          <p:cNvPr id="4" name="Text Placeholder 3">
            <a:extLst>
              <a:ext uri="{FF2B5EF4-FFF2-40B4-BE49-F238E27FC236}">
                <a16:creationId xmlns:a16="http://schemas.microsoft.com/office/drawing/2014/main" id="{E6AC77DA-D034-8263-56EA-A8FD1AC10AC5}"/>
              </a:ext>
            </a:extLst>
          </p:cNvPr>
          <p:cNvSpPr>
            <a:spLocks noGrp="1"/>
          </p:cNvSpPr>
          <p:nvPr>
            <p:ph type="body" sz="half" idx="2"/>
          </p:nvPr>
        </p:nvSpPr>
        <p:spPr>
          <a:xfrm>
            <a:off x="224365" y="1421296"/>
            <a:ext cx="6365277" cy="5193816"/>
          </a:xfrm>
        </p:spPr>
        <p:txBody>
          <a:bodyPr vert="horz" lIns="91440" tIns="45720" rIns="91440" bIns="45720" rtlCol="0">
            <a:normAutofit fontScale="92500" lnSpcReduction="10000"/>
          </a:bodyPr>
          <a:lstStyle/>
          <a:p>
            <a:pPr marL="285750" indent="-285750">
              <a:lnSpc>
                <a:spcPct val="90000"/>
              </a:lnSpc>
              <a:buFont typeface="Wingdings 3" charset="2"/>
              <a:buChar char=""/>
            </a:pPr>
            <a:r>
              <a:rPr lang="en-US" sz="1600" dirty="0">
                <a:solidFill>
                  <a:srgbClr val="FF0000"/>
                </a:solidFill>
              </a:rPr>
              <a:t>David </a:t>
            </a:r>
            <a:r>
              <a:rPr lang="en-US" sz="1600" dirty="0" err="1">
                <a:solidFill>
                  <a:srgbClr val="FF0000"/>
                </a:solidFill>
              </a:rPr>
              <a:t>Ninzatti</a:t>
            </a:r>
            <a:r>
              <a:rPr lang="en-US" sz="1600" dirty="0">
                <a:solidFill>
                  <a:srgbClr val="FF0000"/>
                </a:solidFill>
              </a:rPr>
              <a:t>, MIHWA President</a:t>
            </a:r>
            <a:r>
              <a:rPr lang="en-US" sz="1600" dirty="0"/>
              <a:t>: </a:t>
            </a:r>
            <a:r>
              <a:rPr lang="en-US" sz="1600" i="1" dirty="0"/>
              <a:t>Official relations with National Federations, Relations between local officials, dignitaries, special guests and sponsors. Ceremonies, presentations and official communications.</a:t>
            </a:r>
          </a:p>
          <a:p>
            <a:pPr marL="285750" indent="-285750">
              <a:lnSpc>
                <a:spcPct val="90000"/>
              </a:lnSpc>
              <a:buFont typeface="Wingdings 3" charset="2"/>
              <a:buChar char=""/>
            </a:pPr>
            <a:r>
              <a:rPr lang="en-US" sz="1600" dirty="0"/>
              <a:t>(Location: Presidents Office, VIP box, Tribune)</a:t>
            </a:r>
          </a:p>
          <a:p>
            <a:pPr marL="285750" indent="-285750">
              <a:lnSpc>
                <a:spcPct val="90000"/>
              </a:lnSpc>
              <a:buFont typeface="Wingdings 3" charset="2"/>
              <a:buChar char=""/>
            </a:pPr>
            <a:r>
              <a:rPr lang="en-US" sz="1600" dirty="0">
                <a:solidFill>
                  <a:srgbClr val="FF0000"/>
                </a:solidFill>
              </a:rPr>
              <a:t>Peter Wirt, Media Communications: </a:t>
            </a:r>
            <a:r>
              <a:rPr lang="en-US" sz="1600" i="1" dirty="0"/>
              <a:t>Official MIHWA communications, Media queries, Website, Social Media, Print and Live Broadcasting, Podcast, Sponsorship and Marketing inquiries, Announcements and Presentations, Volunteers Coordinator. </a:t>
            </a:r>
          </a:p>
          <a:p>
            <a:pPr marL="285750" indent="-285750">
              <a:lnSpc>
                <a:spcPct val="90000"/>
              </a:lnSpc>
              <a:buFont typeface="Wingdings 3" charset="2"/>
              <a:buChar char=""/>
            </a:pPr>
            <a:r>
              <a:rPr lang="en-US" sz="1600" dirty="0"/>
              <a:t>(Location: Media Office, Tribune)</a:t>
            </a:r>
          </a:p>
          <a:p>
            <a:pPr marL="285750" indent="-285750">
              <a:lnSpc>
                <a:spcPct val="90000"/>
              </a:lnSpc>
              <a:buFont typeface="Wingdings 3" charset="2"/>
              <a:buChar char=""/>
            </a:pPr>
            <a:r>
              <a:rPr lang="en-US" sz="1600" dirty="0">
                <a:solidFill>
                  <a:srgbClr val="FF0000"/>
                </a:solidFill>
              </a:rPr>
              <a:t>Duane Voss, Players and Logistics: </a:t>
            </a:r>
            <a:r>
              <a:rPr lang="en-US" sz="1600" i="1" dirty="0"/>
              <a:t>Arena building Safety and Security, Locker Rooms, Player and team areas, benches common areas, equipment, local transportation, supplies, Health, Safety and Security.</a:t>
            </a:r>
          </a:p>
          <a:p>
            <a:pPr marL="285750" indent="-285750">
              <a:lnSpc>
                <a:spcPct val="90000"/>
              </a:lnSpc>
              <a:buFont typeface="Wingdings 3" charset="2"/>
              <a:buChar char=""/>
            </a:pPr>
            <a:r>
              <a:rPr lang="en-US" sz="1600" dirty="0"/>
              <a:t>(Location: TBC)</a:t>
            </a:r>
          </a:p>
          <a:p>
            <a:pPr marL="285750" indent="-285750">
              <a:lnSpc>
                <a:spcPct val="90000"/>
              </a:lnSpc>
              <a:buFont typeface="Wingdings 3" charset="2"/>
              <a:buChar char=""/>
            </a:pPr>
            <a:r>
              <a:rPr lang="en-US" sz="1600" dirty="0">
                <a:solidFill>
                  <a:srgbClr val="FF0000"/>
                </a:solidFill>
              </a:rPr>
              <a:t>Shaun McGrath, Tournament Information: </a:t>
            </a:r>
            <a:r>
              <a:rPr lang="en-US" sz="1600" i="1" dirty="0"/>
              <a:t>Scores, Schedules, Statistics, Referees, Rules and regulations, Gameplay logistics, timings and Compliance.</a:t>
            </a:r>
          </a:p>
          <a:p>
            <a:pPr marL="285750" indent="-285750">
              <a:lnSpc>
                <a:spcPct val="90000"/>
              </a:lnSpc>
              <a:buFont typeface="Wingdings 3" charset="2"/>
              <a:buChar char=""/>
            </a:pPr>
            <a:r>
              <a:rPr lang="en-US" sz="1600" dirty="0"/>
              <a:t>(Location TBC)</a:t>
            </a:r>
          </a:p>
        </p:txBody>
      </p:sp>
    </p:spTree>
    <p:extLst>
      <p:ext uri="{BB962C8B-B14F-4D97-AF65-F5344CB8AC3E}">
        <p14:creationId xmlns:p14="http://schemas.microsoft.com/office/powerpoint/2010/main" val="2947167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A7FC7-7319-9381-AF49-6A7DC2FE96BF}"/>
              </a:ext>
            </a:extLst>
          </p:cNvPr>
          <p:cNvSpPr>
            <a:spLocks noGrp="1"/>
          </p:cNvSpPr>
          <p:nvPr>
            <p:ph type="title"/>
          </p:nvPr>
        </p:nvSpPr>
        <p:spPr>
          <a:xfrm>
            <a:off x="448734" y="242890"/>
            <a:ext cx="5647266" cy="1178406"/>
          </a:xfrm>
        </p:spPr>
        <p:txBody>
          <a:bodyPr vert="horz" lIns="91440" tIns="45720" rIns="91440" bIns="45720" rtlCol="0" anchor="t">
            <a:normAutofit fontScale="90000"/>
          </a:bodyPr>
          <a:lstStyle/>
          <a:p>
            <a:pPr>
              <a:lnSpc>
                <a:spcPct val="90000"/>
              </a:lnSpc>
            </a:pPr>
            <a:r>
              <a:rPr lang="en-US" sz="2800" dirty="0">
                <a:solidFill>
                  <a:srgbClr val="FF0000"/>
                </a:solidFill>
              </a:rPr>
              <a:t>Specific roles: Please direct your query to the individual and their assistant.</a:t>
            </a:r>
          </a:p>
        </p:txBody>
      </p:sp>
      <p:sp>
        <p:nvSpPr>
          <p:cNvPr id="4" name="Text Placeholder 3">
            <a:extLst>
              <a:ext uri="{FF2B5EF4-FFF2-40B4-BE49-F238E27FC236}">
                <a16:creationId xmlns:a16="http://schemas.microsoft.com/office/drawing/2014/main" id="{E6AC77DA-D034-8263-56EA-A8FD1AC10AC5}"/>
              </a:ext>
            </a:extLst>
          </p:cNvPr>
          <p:cNvSpPr>
            <a:spLocks noGrp="1"/>
          </p:cNvSpPr>
          <p:nvPr>
            <p:ph type="body" sz="half" idx="2"/>
          </p:nvPr>
        </p:nvSpPr>
        <p:spPr>
          <a:xfrm>
            <a:off x="224365" y="1664188"/>
            <a:ext cx="6365277" cy="4950924"/>
          </a:xfrm>
        </p:spPr>
        <p:txBody>
          <a:bodyPr vert="horz" lIns="91440" tIns="45720" rIns="91440" bIns="45720" rtlCol="0">
            <a:normAutofit/>
          </a:bodyPr>
          <a:lstStyle/>
          <a:p>
            <a:pPr marL="285750" indent="-285750">
              <a:lnSpc>
                <a:spcPct val="90000"/>
              </a:lnSpc>
              <a:buFont typeface="Wingdings 3" charset="2"/>
              <a:buChar char=""/>
            </a:pPr>
            <a:r>
              <a:rPr lang="en-US" sz="2000" dirty="0">
                <a:solidFill>
                  <a:srgbClr val="FF0000"/>
                </a:solidFill>
              </a:rPr>
              <a:t>Isabella </a:t>
            </a:r>
            <a:r>
              <a:rPr lang="en-US" sz="2000" dirty="0" err="1">
                <a:solidFill>
                  <a:srgbClr val="FF0000"/>
                </a:solidFill>
              </a:rPr>
              <a:t>Emacora</a:t>
            </a:r>
            <a:r>
              <a:rPr lang="en-US" sz="2000" dirty="0"/>
              <a:t>: </a:t>
            </a:r>
            <a:r>
              <a:rPr lang="en-US" sz="2000" i="1" dirty="0"/>
              <a:t>Official Team registration, Player verification and Distribution of official passes and other tournament information, meal vouchers, tickets and general information.</a:t>
            </a:r>
          </a:p>
          <a:p>
            <a:pPr marL="285750" indent="-285750">
              <a:lnSpc>
                <a:spcPct val="90000"/>
              </a:lnSpc>
              <a:buFont typeface="Wingdings 3" charset="2"/>
              <a:buChar char=""/>
            </a:pPr>
            <a:r>
              <a:rPr lang="en-US" sz="2000" dirty="0"/>
              <a:t>(Location: MIHWA Office, Meeting room, VIP tribune).</a:t>
            </a:r>
          </a:p>
          <a:p>
            <a:pPr marL="285750" indent="-285750">
              <a:lnSpc>
                <a:spcPct val="90000"/>
              </a:lnSpc>
              <a:buFont typeface="Wingdings 3" charset="2"/>
              <a:buChar char=""/>
            </a:pPr>
            <a:r>
              <a:rPr lang="en-US" sz="2000" i="1" dirty="0" err="1">
                <a:solidFill>
                  <a:srgbClr val="FF0000"/>
                </a:solidFill>
              </a:rPr>
              <a:t>Gulia</a:t>
            </a:r>
            <a:r>
              <a:rPr lang="en-US" sz="2000" i="1" dirty="0">
                <a:solidFill>
                  <a:srgbClr val="FF0000"/>
                </a:solidFill>
              </a:rPr>
              <a:t> </a:t>
            </a:r>
            <a:r>
              <a:rPr lang="en-US" sz="2000" i="1" dirty="0" err="1">
                <a:solidFill>
                  <a:srgbClr val="FF0000"/>
                </a:solidFill>
              </a:rPr>
              <a:t>Luglio</a:t>
            </a:r>
            <a:r>
              <a:rPr lang="en-US" sz="2000" i="1" dirty="0">
                <a:solidFill>
                  <a:srgbClr val="FF0000"/>
                </a:solidFill>
              </a:rPr>
              <a:t>: </a:t>
            </a:r>
            <a:r>
              <a:rPr lang="en-US" sz="2000" i="1" dirty="0">
                <a:solidFill>
                  <a:schemeClr val="tx1"/>
                </a:solidFill>
              </a:rPr>
              <a:t>Team Data and information system manager, all player and team information, official registration, record of receipts and accounts, office services such as printing, signage, maps and volunteer's support.</a:t>
            </a:r>
          </a:p>
          <a:p>
            <a:pPr marL="285750" indent="-285750">
              <a:lnSpc>
                <a:spcPct val="90000"/>
              </a:lnSpc>
              <a:buFont typeface="Wingdings 3" charset="2"/>
              <a:buChar char=""/>
            </a:pPr>
            <a:r>
              <a:rPr lang="en-US" sz="2000" dirty="0"/>
              <a:t>(Location: MIHWA Office, Meeting room, VIP tribune).</a:t>
            </a:r>
          </a:p>
        </p:txBody>
      </p:sp>
    </p:spTree>
    <p:extLst>
      <p:ext uri="{BB962C8B-B14F-4D97-AF65-F5344CB8AC3E}">
        <p14:creationId xmlns:p14="http://schemas.microsoft.com/office/powerpoint/2010/main" val="3375996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D8C65-D6F4-FB81-7432-762AD000A5B1}"/>
              </a:ext>
            </a:extLst>
          </p:cNvPr>
          <p:cNvSpPr>
            <a:spLocks noGrp="1"/>
          </p:cNvSpPr>
          <p:nvPr>
            <p:ph type="title"/>
          </p:nvPr>
        </p:nvSpPr>
        <p:spPr>
          <a:xfrm>
            <a:off x="162508" y="280003"/>
            <a:ext cx="4660126" cy="864809"/>
          </a:xfrm>
        </p:spPr>
        <p:txBody>
          <a:bodyPr vert="horz" lIns="91440" tIns="45720" rIns="91440" bIns="45720" rtlCol="0" anchor="ctr">
            <a:normAutofit/>
          </a:bodyPr>
          <a:lstStyle/>
          <a:p>
            <a:r>
              <a:rPr lang="en-US" sz="3600" dirty="0">
                <a:solidFill>
                  <a:srgbClr val="92D050"/>
                </a:solidFill>
              </a:rPr>
              <a:t>Volunteers:</a:t>
            </a:r>
          </a:p>
        </p:txBody>
      </p:sp>
      <p:sp>
        <p:nvSpPr>
          <p:cNvPr id="4" name="Text Placeholder 3">
            <a:extLst>
              <a:ext uri="{FF2B5EF4-FFF2-40B4-BE49-F238E27FC236}">
                <a16:creationId xmlns:a16="http://schemas.microsoft.com/office/drawing/2014/main" id="{0A981A5E-B0F8-FFF5-150B-C18B1AB1F7A9}"/>
              </a:ext>
            </a:extLst>
          </p:cNvPr>
          <p:cNvSpPr>
            <a:spLocks noGrp="1"/>
          </p:cNvSpPr>
          <p:nvPr>
            <p:ph type="body" sz="half" idx="2"/>
          </p:nvPr>
        </p:nvSpPr>
        <p:spPr>
          <a:xfrm>
            <a:off x="56075" y="1181099"/>
            <a:ext cx="4640563" cy="5208209"/>
          </a:xfrm>
        </p:spPr>
        <p:txBody>
          <a:bodyPr vert="horz" lIns="91440" tIns="45720" rIns="91440" bIns="45720" rtlCol="0">
            <a:normAutofit/>
          </a:bodyPr>
          <a:lstStyle/>
          <a:p>
            <a:pPr>
              <a:lnSpc>
                <a:spcPct val="90000"/>
              </a:lnSpc>
              <a:buFont typeface="Wingdings 3" charset="2"/>
              <a:buChar char=""/>
            </a:pPr>
            <a:r>
              <a:rPr lang="en-US" sz="1700" dirty="0"/>
              <a:t>We are working with local students and junior hockey players to act as volunteers</a:t>
            </a:r>
          </a:p>
          <a:p>
            <a:pPr>
              <a:lnSpc>
                <a:spcPct val="90000"/>
              </a:lnSpc>
              <a:buFont typeface="Wingdings 3" charset="2"/>
              <a:buChar char=""/>
            </a:pPr>
            <a:r>
              <a:rPr lang="en-US" sz="1700" dirty="0"/>
              <a:t>Volunteers will be allocated to support your team during the games.  They can help organize lockers, help with equipment and supplies, send messages and act as a runner</a:t>
            </a:r>
          </a:p>
          <a:p>
            <a:pPr>
              <a:lnSpc>
                <a:spcPct val="90000"/>
              </a:lnSpc>
              <a:buFont typeface="Wingdings 3" charset="2"/>
              <a:buChar char=""/>
            </a:pPr>
            <a:r>
              <a:rPr lang="en-US" sz="1700" dirty="0"/>
              <a:t>Other volunteers will be working with each committee member in their groups, Media, Logistics, Tournament data etc.</a:t>
            </a:r>
          </a:p>
          <a:p>
            <a:pPr>
              <a:lnSpc>
                <a:spcPct val="90000"/>
              </a:lnSpc>
              <a:buFont typeface="Wingdings 3" charset="2"/>
              <a:buChar char=""/>
            </a:pPr>
            <a:r>
              <a:rPr lang="en-US" sz="1700" dirty="0"/>
              <a:t>It goes without saying that the young volunteers are here to enjoy the experience as much as anyone else, so please treat them as your colleagues and friends.  They are not paid employees and must be respected as such.</a:t>
            </a:r>
          </a:p>
          <a:p>
            <a:pPr>
              <a:lnSpc>
                <a:spcPct val="90000"/>
              </a:lnSpc>
              <a:buFont typeface="Wingdings 3" charset="2"/>
              <a:buChar char=""/>
            </a:pPr>
            <a:r>
              <a:rPr lang="en-US" sz="1700" dirty="0"/>
              <a:t>Demonstrate commitment to MIHWA values, good sporting conduct, respecting equality and diversity</a:t>
            </a:r>
          </a:p>
          <a:p>
            <a:pPr>
              <a:lnSpc>
                <a:spcPct val="90000"/>
              </a:lnSpc>
              <a:buFont typeface="Wingdings 3" charset="2"/>
              <a:buChar char=""/>
            </a:pPr>
            <a:endParaRPr lang="en-US" sz="1000" dirty="0">
              <a:solidFill>
                <a:schemeClr val="bg1"/>
              </a:solidFill>
            </a:endParaRPr>
          </a:p>
        </p:txBody>
      </p:sp>
    </p:spTree>
    <p:extLst>
      <p:ext uri="{BB962C8B-B14F-4D97-AF65-F5344CB8AC3E}">
        <p14:creationId xmlns:p14="http://schemas.microsoft.com/office/powerpoint/2010/main" val="1146085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D1B20-F254-E6D0-C8D9-131109BC47F3}"/>
              </a:ext>
            </a:extLst>
          </p:cNvPr>
          <p:cNvSpPr>
            <a:spLocks noGrp="1"/>
          </p:cNvSpPr>
          <p:nvPr>
            <p:ph type="title"/>
          </p:nvPr>
        </p:nvSpPr>
        <p:spPr>
          <a:xfrm>
            <a:off x="677333" y="156238"/>
            <a:ext cx="3851123" cy="660400"/>
          </a:xfrm>
        </p:spPr>
        <p:txBody>
          <a:bodyPr vert="horz" lIns="91440" tIns="45720" rIns="91440" bIns="45720" rtlCol="0" anchor="t">
            <a:normAutofit/>
          </a:bodyPr>
          <a:lstStyle/>
          <a:p>
            <a:r>
              <a:rPr lang="en-US" sz="3600" dirty="0"/>
              <a:t>Expectations:</a:t>
            </a:r>
          </a:p>
        </p:txBody>
      </p:sp>
      <p:sp>
        <p:nvSpPr>
          <p:cNvPr id="4" name="Text Placeholder 3">
            <a:extLst>
              <a:ext uri="{FF2B5EF4-FFF2-40B4-BE49-F238E27FC236}">
                <a16:creationId xmlns:a16="http://schemas.microsoft.com/office/drawing/2014/main" id="{FD7DA7D8-D5C0-73F6-C11C-051F2ED2E94B}"/>
              </a:ext>
            </a:extLst>
          </p:cNvPr>
          <p:cNvSpPr>
            <a:spLocks noGrp="1"/>
          </p:cNvSpPr>
          <p:nvPr>
            <p:ph type="body" sz="half" idx="2"/>
          </p:nvPr>
        </p:nvSpPr>
        <p:spPr>
          <a:xfrm>
            <a:off x="677333" y="816638"/>
            <a:ext cx="5059437" cy="5793887"/>
          </a:xfrm>
        </p:spPr>
        <p:txBody>
          <a:bodyPr vert="horz" lIns="91440" tIns="45720" rIns="91440" bIns="45720" rtlCol="0">
            <a:noAutofit/>
          </a:bodyPr>
          <a:lstStyle/>
          <a:p>
            <a:pPr>
              <a:lnSpc>
                <a:spcPct val="90000"/>
              </a:lnSpc>
              <a:buFont typeface="Wingdings 3" charset="2"/>
              <a:buChar char=""/>
            </a:pPr>
            <a:r>
              <a:rPr lang="en-US" sz="1600" dirty="0"/>
              <a:t>Have a fantastic tournament, be with our friends and family of Inline Hockey, enjoy and play well!</a:t>
            </a:r>
          </a:p>
          <a:p>
            <a:pPr>
              <a:lnSpc>
                <a:spcPct val="90000"/>
              </a:lnSpc>
              <a:buFont typeface="Wingdings 3" charset="2"/>
              <a:buChar char=""/>
            </a:pPr>
            <a:r>
              <a:rPr lang="en-US" sz="1600" dirty="0"/>
              <a:t>We are not perfect, so please help us correct mistakes and create a positive and helpful environment.  We are all volunteers. </a:t>
            </a:r>
          </a:p>
          <a:p>
            <a:pPr>
              <a:lnSpc>
                <a:spcPct val="90000"/>
              </a:lnSpc>
              <a:buFont typeface="Wingdings 3" charset="2"/>
              <a:buChar char=""/>
            </a:pPr>
            <a:r>
              <a:rPr lang="en-US" sz="1600" dirty="0"/>
              <a:t>Please carefully read all messages and help each other by acting on the instructions provided.  Time is often very tight, so your prompt response will save others and reduce chaos. </a:t>
            </a:r>
          </a:p>
          <a:p>
            <a:pPr>
              <a:lnSpc>
                <a:spcPct val="90000"/>
              </a:lnSpc>
              <a:buFont typeface="Wingdings 3" charset="2"/>
              <a:buChar char=""/>
            </a:pPr>
            <a:r>
              <a:rPr lang="en-US" sz="1600" dirty="0"/>
              <a:t>The arena is borrowed, so we must return it as we find it or better.  A brand new, state of the art and very tidy facility.  It should be better when we leave!  Keeping safe, secure and tidy is everyone's responsibility.  Last year we had problems with cigarette butts, beer tins, tape balls, rubbish in lockers. </a:t>
            </a:r>
          </a:p>
          <a:p>
            <a:pPr>
              <a:lnSpc>
                <a:spcPct val="90000"/>
              </a:lnSpc>
              <a:buFont typeface="Wingdings 3" charset="2"/>
              <a:buChar char=""/>
            </a:pPr>
            <a:r>
              <a:rPr lang="en-US" sz="1600" dirty="0"/>
              <a:t>Respect the rules of the game, the referees and all officials (all volunteers). Abuse is intolerable, including online or verbal.  We are all old men, respect our age and experience.</a:t>
            </a:r>
          </a:p>
          <a:p>
            <a:pPr>
              <a:lnSpc>
                <a:spcPct val="90000"/>
              </a:lnSpc>
              <a:buFont typeface="Wingdings 3" charset="2"/>
              <a:buChar char=""/>
            </a:pPr>
            <a:r>
              <a:rPr lang="en-US" sz="1600" dirty="0"/>
              <a:t>When we work together, we have proven to create something unique, special and memorable, Thank you!</a:t>
            </a:r>
          </a:p>
        </p:txBody>
      </p:sp>
    </p:spTree>
    <p:extLst>
      <p:ext uri="{BB962C8B-B14F-4D97-AF65-F5344CB8AC3E}">
        <p14:creationId xmlns:p14="http://schemas.microsoft.com/office/powerpoint/2010/main" val="16468811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70FAF-F8CD-126A-EE88-A6E0D1D09051}"/>
              </a:ext>
            </a:extLst>
          </p:cNvPr>
          <p:cNvSpPr>
            <a:spLocks noGrp="1"/>
          </p:cNvSpPr>
          <p:nvPr>
            <p:ph type="title"/>
          </p:nvPr>
        </p:nvSpPr>
        <p:spPr>
          <a:xfrm>
            <a:off x="5210015" y="82287"/>
            <a:ext cx="4063534" cy="1025060"/>
          </a:xfrm>
        </p:spPr>
        <p:txBody>
          <a:bodyPr vert="horz" lIns="91440" tIns="45720" rIns="91440" bIns="45720" rtlCol="0" anchor="t">
            <a:normAutofit fontScale="90000"/>
          </a:bodyPr>
          <a:lstStyle/>
          <a:p>
            <a:r>
              <a:rPr lang="en-US" sz="3600" dirty="0"/>
              <a:t>Registration and accreditation:</a:t>
            </a:r>
          </a:p>
        </p:txBody>
      </p:sp>
      <p:sp>
        <p:nvSpPr>
          <p:cNvPr id="4" name="Text Placeholder 3">
            <a:extLst>
              <a:ext uri="{FF2B5EF4-FFF2-40B4-BE49-F238E27FC236}">
                <a16:creationId xmlns:a16="http://schemas.microsoft.com/office/drawing/2014/main" id="{75370FB8-4BD9-5A81-E496-9F2101A9E2CA}"/>
              </a:ext>
            </a:extLst>
          </p:cNvPr>
          <p:cNvSpPr>
            <a:spLocks noGrp="1"/>
          </p:cNvSpPr>
          <p:nvPr>
            <p:ph type="body" sz="half" idx="2"/>
          </p:nvPr>
        </p:nvSpPr>
        <p:spPr>
          <a:xfrm>
            <a:off x="5018314" y="1208015"/>
            <a:ext cx="4390705" cy="5083635"/>
          </a:xfrm>
        </p:spPr>
        <p:txBody>
          <a:bodyPr vert="horz" lIns="91440" tIns="45720" rIns="91440" bIns="45720" rtlCol="0">
            <a:normAutofit lnSpcReduction="10000"/>
          </a:bodyPr>
          <a:lstStyle/>
          <a:p>
            <a:pPr>
              <a:buFont typeface="Wingdings 3" charset="2"/>
              <a:buChar char=""/>
            </a:pPr>
            <a:r>
              <a:rPr lang="en-US" sz="1800" dirty="0"/>
              <a:t>All participants will be issued with a tournament ID pass.  Please use this, so Arena staff, GO-WEST, MIHWA team, Volunteers etc. will recognize you</a:t>
            </a:r>
          </a:p>
          <a:p>
            <a:pPr>
              <a:buFont typeface="Wingdings 3" charset="2"/>
              <a:buChar char=""/>
            </a:pPr>
            <a:r>
              <a:rPr lang="en-US" sz="1800" dirty="0"/>
              <a:t>Please </a:t>
            </a:r>
            <a:r>
              <a:rPr lang="en-US" sz="1800" b="1" u="sng" dirty="0"/>
              <a:t>send only one </a:t>
            </a:r>
            <a:r>
              <a:rPr lang="en-US" sz="1800" dirty="0"/>
              <a:t>delegate to register as required.  Admin staff can easily get overwhelmed with individual requests.</a:t>
            </a:r>
          </a:p>
          <a:p>
            <a:pPr>
              <a:buFont typeface="Wingdings 3" charset="2"/>
              <a:buChar char=""/>
            </a:pPr>
            <a:endParaRPr lang="en-US" sz="1800" dirty="0"/>
          </a:p>
          <a:p>
            <a:pPr>
              <a:buFont typeface="Wingdings 3" charset="2"/>
              <a:buChar char=""/>
            </a:pPr>
            <a:r>
              <a:rPr lang="en-US" sz="1800" dirty="0"/>
              <a:t>Meals:</a:t>
            </a:r>
          </a:p>
          <a:p>
            <a:pPr>
              <a:buFont typeface="Wingdings 3" charset="2"/>
              <a:buChar char=""/>
            </a:pPr>
            <a:r>
              <a:rPr lang="en-US" sz="1800" dirty="0"/>
              <a:t>Voucher system, Meal times, </a:t>
            </a:r>
          </a:p>
          <a:p>
            <a:pPr>
              <a:buFont typeface="Wingdings 3" charset="2"/>
              <a:buChar char=""/>
            </a:pPr>
            <a:r>
              <a:rPr lang="en-US" sz="1800" dirty="0"/>
              <a:t>Finals BBQ party</a:t>
            </a:r>
          </a:p>
          <a:p>
            <a:endParaRPr lang="en-US" sz="1800" dirty="0"/>
          </a:p>
        </p:txBody>
      </p:sp>
    </p:spTree>
    <p:extLst>
      <p:ext uri="{BB962C8B-B14F-4D97-AF65-F5344CB8AC3E}">
        <p14:creationId xmlns:p14="http://schemas.microsoft.com/office/powerpoint/2010/main" val="11804938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emplate>{DE167220-C527-E447-B1FB-66FA760AA32C}tf16401378</Template>
  <TotalTime>440</TotalTime>
  <Words>1475</Words>
  <Application>Microsoft Macintosh PowerPoint</Application>
  <PresentationFormat>Widescreen</PresentationFormat>
  <Paragraphs>90</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MS Shell Dlg 2</vt:lpstr>
      <vt:lpstr>Wingdings</vt:lpstr>
      <vt:lpstr>Wingdings 3</vt:lpstr>
      <vt:lpstr>Madison</vt:lpstr>
      <vt:lpstr>Masters, Veterans, Legends World Cup</vt:lpstr>
      <vt:lpstr>The Worlds Largest Inline Hockey Tournament</vt:lpstr>
      <vt:lpstr>Welcome Message to all Federations and delegates.</vt:lpstr>
      <vt:lpstr>Welcome from the MIHWA Committee</vt:lpstr>
      <vt:lpstr>Specific roles: Please direct your query to the individual and their assistant.</vt:lpstr>
      <vt:lpstr>Specific roles: Please direct your query to the individual and their assistant.</vt:lpstr>
      <vt:lpstr>Volunteers:</vt:lpstr>
      <vt:lpstr>Expectations:</vt:lpstr>
      <vt:lpstr>Registration and accreditation:</vt:lpstr>
      <vt:lpstr>Logistics, Meals, Transport, Accomodation</vt:lpstr>
      <vt:lpstr>Tournament Gameplay</vt:lpstr>
      <vt:lpstr>Media and broadcasting:</vt:lpstr>
      <vt:lpstr>Opening and closing ceremonies: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MIHWA Masters, Veterans, Legends World Cup</dc:title>
  <dc:creator>Microsoft Office User</dc:creator>
  <cp:lastModifiedBy>Pete Wirt</cp:lastModifiedBy>
  <cp:revision>14</cp:revision>
  <dcterms:created xsi:type="dcterms:W3CDTF">2023-03-06T20:41:51Z</dcterms:created>
  <dcterms:modified xsi:type="dcterms:W3CDTF">2023-05-15T03:59:48Z</dcterms:modified>
</cp:coreProperties>
</file>